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15"/>
  </p:notesMasterIdLst>
  <p:handoutMasterIdLst>
    <p:handoutMasterId r:id="rId16"/>
  </p:handoutMasterIdLst>
  <p:sldIdLst>
    <p:sldId id="343" r:id="rId3"/>
    <p:sldId id="332" r:id="rId4"/>
    <p:sldId id="345" r:id="rId5"/>
    <p:sldId id="346" r:id="rId6"/>
    <p:sldId id="349" r:id="rId7"/>
    <p:sldId id="350" r:id="rId8"/>
    <p:sldId id="348" r:id="rId9"/>
    <p:sldId id="344" r:id="rId10"/>
    <p:sldId id="351" r:id="rId11"/>
    <p:sldId id="352" r:id="rId12"/>
    <p:sldId id="354" r:id="rId13"/>
    <p:sldId id="355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45"/>
            <p14:sldId id="346"/>
            <p14:sldId id="349"/>
            <p14:sldId id="350"/>
            <p14:sldId id="348"/>
            <p14:sldId id="344"/>
            <p14:sldId id="351"/>
            <p14:sldId id="352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7" autoAdjust="0"/>
    <p:restoredTop sz="97586" autoAdjust="0"/>
  </p:normalViewPr>
  <p:slideViewPr>
    <p:cSldViewPr snapToGrid="0">
      <p:cViewPr>
        <p:scale>
          <a:sx n="100" d="100"/>
          <a:sy n="100" d="100"/>
        </p:scale>
        <p:origin x="450" y="9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0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PASS Speaker Idol 2019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Carnival of </a:t>
            </a:r>
            <a:r>
              <a:rPr lang="en-US" dirty="0" err="1"/>
              <a:t>Spookyness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HowTo</a:t>
            </a:r>
            <a:r>
              <a:rPr lang="en-US" dirty="0"/>
              <a:t>: Nonsequential sequential GUID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C++ function </a:t>
            </a:r>
            <a:r>
              <a:rPr lang="en-US" sz="3200" dirty="0" err="1"/>
              <a:t>UuidCreateSequential</a:t>
            </a:r>
            <a:r>
              <a:rPr lang="en-US" sz="3200" dirty="0"/>
              <a:t> is based on the MAC address of the NIC.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"Therefore you should never use this UUID to identify an object that is not </a:t>
            </a:r>
            <a:r>
              <a:rPr lang="en-US" sz="3200" b="1" dirty="0"/>
              <a:t>strictly local to your computer</a:t>
            </a:r>
            <a:r>
              <a:rPr lang="en-US" sz="3200" dirty="0"/>
              <a:t>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Which may rule out any High Availability or portability! Scary!</a:t>
            </a:r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never thought that foreign keys were magical! Behold, the </a:t>
            </a:r>
            <a:r>
              <a:rPr lang="en-US" sz="4400" b="1" dirty="0"/>
              <a:t>shocking truths behind foreign keys!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ever thought the </a:t>
            </a:r>
            <a:r>
              <a:rPr lang="en-US" sz="4400" b="1" dirty="0"/>
              <a:t>float</a:t>
            </a:r>
            <a:r>
              <a:rPr lang="en-US" sz="4400" dirty="0"/>
              <a:t> data type was trustworthy! 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r>
              <a:rPr lang="en-US" dirty="0"/>
              <a:t>of </a:t>
            </a:r>
            <a:br>
              <a:rPr lang="en-US" dirty="0"/>
            </a:br>
            <a:r>
              <a:rPr lang="en-US" dirty="0"/>
              <a:t>Terror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HORRIFYING nonsequential </a:t>
            </a:r>
            <a:r>
              <a:rPr lang="en-US" dirty="0" err="1"/>
              <a:t>newsequentialid</a:t>
            </a:r>
            <a:r>
              <a:rPr lang="en-US" dirty="0"/>
              <a:t>() GUIDs</a:t>
            </a:r>
          </a:p>
          <a:p>
            <a:r>
              <a:rPr lang="en-US" dirty="0"/>
              <a:t>SHOCKING foreign key behavior</a:t>
            </a:r>
          </a:p>
          <a:p>
            <a:r>
              <a:rPr lang="en-US" dirty="0"/>
              <a:t>TERRIFYING duplicate primary 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Carnival of SQL </a:t>
            </a:r>
            <a:r>
              <a:rPr lang="en-US" dirty="0" err="1"/>
              <a:t>Spookyness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dirty="0"/>
              <a:t>Scary, frightening database monsters!</a:t>
            </a:r>
          </a:p>
          <a:p>
            <a:endParaRPr lang="en-US" dirty="0"/>
          </a:p>
          <a:p>
            <a:r>
              <a:rPr lang="en-US" dirty="0"/>
              <a:t>Proceed only if you dare! We are not responsible for any injuries resulting from previously existing medical conditions. </a:t>
            </a:r>
          </a:p>
          <a:p>
            <a:endParaRPr lang="en-US" dirty="0"/>
          </a:p>
          <a:p>
            <a:r>
              <a:rPr lang="en-US" dirty="0"/>
              <a:t>Features of night, brought to light!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never thought that using </a:t>
            </a:r>
            <a:r>
              <a:rPr lang="en-US" sz="4400" dirty="0" err="1"/>
              <a:t>newsequentialid</a:t>
            </a:r>
            <a:r>
              <a:rPr lang="en-US" sz="4400" dirty="0"/>
              <a:t>() is a good idea!</a:t>
            </a:r>
          </a:p>
          <a:p>
            <a:r>
              <a:rPr lang="en-US" sz="4400" b="1" dirty="0"/>
              <a:t>Behold, the terror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0225-C79F-4CAB-8FF6-94C9A22F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" y="3313247"/>
            <a:ext cx="8996785" cy="1128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we create a table with a </a:t>
            </a:r>
            <a:r>
              <a:rPr lang="en-US" sz="3200" b="1" dirty="0" err="1"/>
              <a:t>uniqueidentifier</a:t>
            </a:r>
            <a:r>
              <a:rPr lang="en-US" sz="3200" b="1" dirty="0"/>
              <a:t> </a:t>
            </a:r>
            <a:r>
              <a:rPr lang="en-US" sz="3200" dirty="0"/>
              <a:t>column as the primary key and clustered index, using the </a:t>
            </a:r>
            <a:r>
              <a:rPr lang="en-US" sz="3200" b="1" dirty="0" err="1"/>
              <a:t>newsequentialid</a:t>
            </a:r>
            <a:r>
              <a:rPr lang="en-US" sz="3200" b="1" dirty="0"/>
              <a:t>()</a:t>
            </a:r>
            <a:r>
              <a:rPr lang="en-US" sz="3200" dirty="0"/>
              <a:t> function as a default.</a:t>
            </a:r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Ran some inserts, caused some things to happen, 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E22A0C-F9E3-4DB0-B1AC-4A6EA7F0D3C5}"/>
              </a:ext>
            </a:extLst>
          </p:cNvPr>
          <p:cNvSpPr/>
          <p:nvPr/>
        </p:nvSpPr>
        <p:spPr>
          <a:xfrm>
            <a:off x="4553351" y="3735226"/>
            <a:ext cx="4495088" cy="13797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5E-6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HowTo</a:t>
            </a:r>
            <a:r>
              <a:rPr lang="en-US" dirty="0"/>
              <a:t>: Nonsequential sequential GUID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Failover to another machine in FC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Migrate to new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Migrate to new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Change the tier of Azure SQL DB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Any change to SQL Server’s NIC’s MAC</a:t>
            </a:r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4352</TotalTime>
  <Words>345</Words>
  <Application>Microsoft Office PowerPoint</Application>
  <PresentationFormat>On-screen Show (16:9)</PresentationFormat>
  <Paragraphs>60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Gill Sans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Carnival of Spookyness</vt:lpstr>
      <vt:lpstr>Agenda of  Terror</vt:lpstr>
      <vt:lpstr>Carnival of SQL Spookyness</vt:lpstr>
      <vt:lpstr>Fright #1</vt:lpstr>
      <vt:lpstr>Nonsequential newsequentialid()</vt:lpstr>
      <vt:lpstr>Nonsequential newsequentialid()</vt:lpstr>
      <vt:lpstr>Nonsequential newsequentialid()</vt:lpstr>
      <vt:lpstr>PowerPoint Presentation</vt:lpstr>
      <vt:lpstr>HowTo: Nonsequential sequential GUID</vt:lpstr>
      <vt:lpstr>HowTo: Nonsequential sequential GUID</vt:lpstr>
      <vt:lpstr>Fright #2</vt:lpstr>
      <vt:lpstr>Fright #3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</cp:lastModifiedBy>
  <cp:revision>1177</cp:revision>
  <dcterms:created xsi:type="dcterms:W3CDTF">2013-07-12T18:23:55Z</dcterms:created>
  <dcterms:modified xsi:type="dcterms:W3CDTF">2019-10-21T04:11:49Z</dcterms:modified>
</cp:coreProperties>
</file>